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9" r:id="rId1"/>
  </p:sldMasterIdLst>
  <p:notesMasterIdLst>
    <p:notesMasterId r:id="rId15"/>
  </p:notesMasterIdLst>
  <p:sldIdLst>
    <p:sldId id="256" r:id="rId2"/>
    <p:sldId id="265" r:id="rId3"/>
    <p:sldId id="274" r:id="rId4"/>
    <p:sldId id="267" r:id="rId5"/>
    <p:sldId id="277" r:id="rId6"/>
    <p:sldId id="288" r:id="rId7"/>
    <p:sldId id="289" r:id="rId8"/>
    <p:sldId id="290" r:id="rId9"/>
    <p:sldId id="291" r:id="rId10"/>
    <p:sldId id="295" r:id="rId11"/>
    <p:sldId id="294" r:id="rId12"/>
    <p:sldId id="293" r:id="rId13"/>
    <p:sldId id="27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247" autoAdjust="0"/>
  </p:normalViewPr>
  <p:slideViewPr>
    <p:cSldViewPr snapToGrid="0">
      <p:cViewPr varScale="1">
        <p:scale>
          <a:sx n="107" d="100"/>
          <a:sy n="107" d="100"/>
        </p:scale>
        <p:origin x="672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1" d="100"/>
          <a:sy n="81" d="100"/>
        </p:scale>
        <p:origin x="3042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BE8DD1-46C5-4129-939F-94002C848826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C8FD31-3BDC-45AE-82D6-FCF9285810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966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C8FD31-3BDC-45AE-82D6-FCF92858104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35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6731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8396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2358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080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1581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2469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01059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9724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847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5360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73466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46AEAD-8BC8-490A-96D2-E2D1B1273045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53C9746D-09D5-40B9-8E06-8AE57E05334D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2948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 4">
            <a:extLst>
              <a:ext uri="{FF2B5EF4-FFF2-40B4-BE49-F238E27FC236}">
                <a16:creationId xmlns:a16="http://schemas.microsoft.com/office/drawing/2014/main" id="{66DD7381-4342-0D75-C7C5-AB2C23179B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42C70F-2E5C-C279-A76E-E7F774D578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695" y="325550"/>
            <a:ext cx="11972041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Predicting Stocks with Machine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E47E6E-4C64-0B53-78D9-EC80570669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Matthew Smith &amp; Sintia Stabel</a:t>
            </a:r>
          </a:p>
          <a:p>
            <a:r>
              <a:rPr lang="en-US" dirty="0">
                <a:solidFill>
                  <a:srgbClr val="FFFFFF"/>
                </a:solidFill>
              </a:rPr>
              <a:t>IST 707</a:t>
            </a:r>
          </a:p>
        </p:txBody>
      </p:sp>
    </p:spTree>
    <p:extLst>
      <p:ext uri="{BB962C8B-B14F-4D97-AF65-F5344CB8AC3E}">
        <p14:creationId xmlns:p14="http://schemas.microsoft.com/office/powerpoint/2010/main" val="330757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C969E-B39D-87B5-663B-5291C46032BF}"/>
              </a:ext>
            </a:extLst>
          </p:cNvPr>
          <p:cNvSpPr txBox="1">
            <a:spLocks/>
          </p:cNvSpPr>
          <p:nvPr/>
        </p:nvSpPr>
        <p:spPr>
          <a:xfrm>
            <a:off x="134095" y="212848"/>
            <a:ext cx="11870910" cy="104923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Support Vector Machine (SVM)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47A9C6-8599-D52B-CB68-1F80D48A3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095" y="860612"/>
            <a:ext cx="11870910" cy="455282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78F43C-21C8-8516-0FA2-53A2437963A4}"/>
              </a:ext>
            </a:extLst>
          </p:cNvPr>
          <p:cNvSpPr txBox="1"/>
          <p:nvPr/>
        </p:nvSpPr>
        <p:spPr>
          <a:xfrm>
            <a:off x="2212839" y="2967335"/>
            <a:ext cx="2158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appears to follow general path of ‘true’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B2164A-1D76-A896-A8D7-6E0A9FDDDF32}"/>
              </a:ext>
            </a:extLst>
          </p:cNvPr>
          <p:cNvSpPr txBox="1"/>
          <p:nvPr/>
        </p:nvSpPr>
        <p:spPr>
          <a:xfrm>
            <a:off x="4989192" y="1680462"/>
            <a:ext cx="2158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however, does not seem to handle predictions on the ‘amount’ of rise and fall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DD1A6E-0B47-7ADC-9DCD-63091AFDF0C0}"/>
              </a:ext>
            </a:extLst>
          </p:cNvPr>
          <p:cNvSpPr txBox="1"/>
          <p:nvPr/>
        </p:nvSpPr>
        <p:spPr>
          <a:xfrm>
            <a:off x="6765035" y="2795236"/>
            <a:ext cx="215873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200">
                <a:solidFill>
                  <a:srgbClr val="00B0F0"/>
                </a:solidFill>
              </a:defRPr>
            </a:lvl1pPr>
          </a:lstStyle>
          <a:p>
            <a:r>
              <a:rPr lang="en-US" dirty="0"/>
              <a:t>interesting that the error appears to level out further down the line.  possibly due to the nature of the market at the time?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FA646B-C30D-4DFE-F533-67EAE1397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8914" y="5651049"/>
            <a:ext cx="4346432" cy="103486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083B7F-F52A-AC54-CFED-1A572358CA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2726" y="5831817"/>
            <a:ext cx="3859777" cy="91859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DE42516-4136-D0A1-7979-8886CD0D4A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9501" y="5513827"/>
            <a:ext cx="3126225" cy="27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561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DE488-754C-FF7C-E279-CEA3B06EBBEB}"/>
              </a:ext>
            </a:extLst>
          </p:cNvPr>
          <p:cNvSpPr txBox="1">
            <a:spLocks/>
          </p:cNvSpPr>
          <p:nvPr/>
        </p:nvSpPr>
        <p:spPr>
          <a:xfrm>
            <a:off x="171908" y="0"/>
            <a:ext cx="11848184" cy="1030941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RANDOM FOREST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A93ECC-A37C-A69E-F0E2-1439FB178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08" y="911009"/>
            <a:ext cx="11848184" cy="45722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E79EB29-9989-419A-4F67-27C383C1B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526" y="5658339"/>
            <a:ext cx="4213183" cy="10223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7B2250C-D4DF-4FD5-2DAB-60ED90360592}"/>
              </a:ext>
            </a:extLst>
          </p:cNvPr>
          <p:cNvSpPr txBox="1"/>
          <p:nvPr/>
        </p:nvSpPr>
        <p:spPr>
          <a:xfrm>
            <a:off x="2077440" y="1861669"/>
            <a:ext cx="2158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00B0F0"/>
                </a:solidFill>
              </a:rPr>
              <a:t>appears to follow general path of ‘true’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911FC9-9E69-9D60-8D43-2526FCBB0284}"/>
              </a:ext>
            </a:extLst>
          </p:cNvPr>
          <p:cNvSpPr txBox="1"/>
          <p:nvPr/>
        </p:nvSpPr>
        <p:spPr>
          <a:xfrm>
            <a:off x="7369992" y="2598003"/>
            <a:ext cx="21587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00B0F0"/>
                </a:solidFill>
              </a:rPr>
              <a:t>interestingly, the error appears to shrink the further to the right on the timeline the model predicts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24DE0FD-8435-F7A0-8374-7E1D2E84B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9534" y="5658339"/>
            <a:ext cx="3648584" cy="100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195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7959B-1F26-715F-CAA8-FAB1BA009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3F836E-CE20-8F2B-DECC-53BAD9B1BE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652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D2C7A-AD22-86CA-9568-2DA5AE1AF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03659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EB4E9-9C96-81BA-0BB6-F0A1EEE89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40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C8224-AADA-2F09-AF19-34BDA4BF6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26418" y="552091"/>
            <a:ext cx="6224335" cy="543153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200"/>
              <a:t>The models and algorithms explained in this presentation are not intended as professional investment advice and should not be taken as recommendations for future investments.</a:t>
            </a:r>
          </a:p>
        </p:txBody>
      </p:sp>
    </p:spTree>
    <p:extLst>
      <p:ext uri="{BB962C8B-B14F-4D97-AF65-F5344CB8AC3E}">
        <p14:creationId xmlns:p14="http://schemas.microsoft.com/office/powerpoint/2010/main" val="2704965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EB4E9-9C96-81BA-0BB6-F0A1EEE89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C8224-AADA-2F09-AF19-34BDA4BF6C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9179"/>
            <a:ext cx="10515600" cy="4493946"/>
          </a:xfrm>
        </p:spPr>
        <p:txBody>
          <a:bodyPr>
            <a:normAutofit/>
          </a:bodyPr>
          <a:lstStyle/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Many factors can influence the rise and fall of stock prices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The top 20 hedge funds in the world reported an average return of 21.15%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Algorithmic trading became widely adopted in the early 2000s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There is no “Holy Grail” system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Machine learning in becoming  increasingly popular among the largest trading institutions and retail traders</a:t>
            </a:r>
          </a:p>
        </p:txBody>
      </p:sp>
    </p:spTree>
    <p:extLst>
      <p:ext uri="{BB962C8B-B14F-4D97-AF65-F5344CB8AC3E}">
        <p14:creationId xmlns:p14="http://schemas.microsoft.com/office/powerpoint/2010/main" val="2861806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9FF90-0A78-277A-4F23-7AE229548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Problem Statement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1112B6-B476-EF73-B784-BF2045D5E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392132"/>
            <a:ext cx="4243589" cy="3320668"/>
          </a:xfr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900" dirty="0"/>
              <a:t>Machine learning and AI have made enormous strides in predicting the future price of stocks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900" dirty="0"/>
              <a:t>The “human” element, and other socio-economic forces make  the task of predicting stock prices difficult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900" dirty="0"/>
              <a:t> This presentation explores how various ML models can serve as a tools to provide an edge to traders and investment enthusiasts alike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900" dirty="0"/>
          </a:p>
        </p:txBody>
      </p:sp>
      <p:pic>
        <p:nvPicPr>
          <p:cNvPr id="293" name="Picture 279" descr="Graph on document with pen">
            <a:extLst>
              <a:ext uri="{FF2B5EF4-FFF2-40B4-BE49-F238E27FC236}">
                <a16:creationId xmlns:a16="http://schemas.microsoft.com/office/drawing/2014/main" id="{0ECB27BF-FA84-871C-727C-1A9B21CA2D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986" r="1006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40081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EB4E9-9C96-81BA-0BB6-F0A1EEE89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89" y="67051"/>
            <a:ext cx="5828217" cy="1996345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ABOUT THE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1BB6C0-B4DB-5A3E-8F67-184B0CF57375}"/>
              </a:ext>
            </a:extLst>
          </p:cNvPr>
          <p:cNvSpPr txBox="1"/>
          <p:nvPr/>
        </p:nvSpPr>
        <p:spPr>
          <a:xfrm>
            <a:off x="5043340" y="1808872"/>
            <a:ext cx="647371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`Datetime`: date-time group if the observation</a:t>
            </a:r>
          </a:p>
          <a:p>
            <a:endParaRPr lang="en-US" sz="1600" dirty="0"/>
          </a:p>
          <a:p>
            <a:r>
              <a:rPr lang="en-US" sz="1600" dirty="0"/>
              <a:t>`Open`: the opening price based on the set ticker interval (‘1m’, ‘60m’, etc.)</a:t>
            </a:r>
          </a:p>
          <a:p>
            <a:endParaRPr lang="en-US" sz="1600" dirty="0"/>
          </a:p>
          <a:p>
            <a:r>
              <a:rPr lang="en-US" sz="1600" dirty="0"/>
              <a:t>‘High’: the high price based on the set ticker interval</a:t>
            </a:r>
          </a:p>
          <a:p>
            <a:endParaRPr lang="en-US" sz="1600" dirty="0"/>
          </a:p>
          <a:p>
            <a:r>
              <a:rPr lang="en-US" sz="1600" dirty="0"/>
              <a:t>‘Low’: the low price for the interval</a:t>
            </a:r>
          </a:p>
          <a:p>
            <a:endParaRPr lang="en-US" sz="1600" dirty="0"/>
          </a:p>
          <a:p>
            <a:r>
              <a:rPr lang="en-US" sz="1600" dirty="0"/>
              <a:t>‘Close’: the closing price on the set ticker interval</a:t>
            </a:r>
          </a:p>
          <a:p>
            <a:endParaRPr lang="en-US" sz="1600" dirty="0"/>
          </a:p>
          <a:p>
            <a:r>
              <a:rPr lang="en-US" sz="1600" dirty="0"/>
              <a:t>‘Adj Close: the closing price after adjustments for all applicable splits and dividend distributions.</a:t>
            </a:r>
          </a:p>
          <a:p>
            <a:endParaRPr lang="en-US" sz="1600" dirty="0"/>
          </a:p>
          <a:p>
            <a:r>
              <a:rPr lang="en-US" sz="1600" dirty="0"/>
              <a:t>‘Volume’: number of shares at closing</a:t>
            </a:r>
          </a:p>
          <a:p>
            <a:endParaRPr lang="en-US" sz="2400" dirty="0"/>
          </a:p>
        </p:txBody>
      </p:sp>
      <p:sp>
        <p:nvSpPr>
          <p:cNvPr id="11" name="Right Brace 10">
            <a:extLst>
              <a:ext uri="{FF2B5EF4-FFF2-40B4-BE49-F238E27FC236}">
                <a16:creationId xmlns:a16="http://schemas.microsoft.com/office/drawing/2014/main" id="{0B43B4F3-58CA-99BA-F7E0-338C8BB88574}"/>
              </a:ext>
            </a:extLst>
          </p:cNvPr>
          <p:cNvSpPr/>
          <p:nvPr/>
        </p:nvSpPr>
        <p:spPr>
          <a:xfrm rot="10800000">
            <a:off x="3374795" y="1474448"/>
            <a:ext cx="2535811" cy="3996965"/>
          </a:xfrm>
          <a:prstGeom prst="rightBrace">
            <a:avLst>
              <a:gd name="adj1" fmla="val 8333"/>
              <a:gd name="adj2" fmla="val 49528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3FAC83-1E54-43DE-4296-6CC5822FF1C0}"/>
              </a:ext>
            </a:extLst>
          </p:cNvPr>
          <p:cNvSpPr txBox="1"/>
          <p:nvPr/>
        </p:nvSpPr>
        <p:spPr>
          <a:xfrm>
            <a:off x="1227054" y="2151728"/>
            <a:ext cx="2147740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/>
              <a:t>ORIGINAL</a:t>
            </a:r>
          </a:p>
          <a:p>
            <a:pPr algn="ctr"/>
            <a:r>
              <a:rPr lang="en-US" sz="4000" dirty="0"/>
              <a:t>TIME SERIES DATA</a:t>
            </a:r>
          </a:p>
        </p:txBody>
      </p:sp>
    </p:spTree>
    <p:extLst>
      <p:ext uri="{BB962C8B-B14F-4D97-AF65-F5344CB8AC3E}">
        <p14:creationId xmlns:p14="http://schemas.microsoft.com/office/powerpoint/2010/main" val="3231769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02637-D417-59DF-1C09-612477358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 Means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5E2E5-835F-4B04-9402-FA2A46E527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ResULTS</a:t>
            </a:r>
            <a:r>
              <a:rPr lang="en-US" dirty="0"/>
              <a:t> and SPECIFIC TRANSFORMATIONS FOR TRAINING MODEL</a:t>
            </a:r>
          </a:p>
        </p:txBody>
      </p:sp>
    </p:spTree>
    <p:extLst>
      <p:ext uri="{BB962C8B-B14F-4D97-AF65-F5344CB8AC3E}">
        <p14:creationId xmlns:p14="http://schemas.microsoft.com/office/powerpoint/2010/main" val="3135760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FACF8-D548-9524-0CF3-1A23E652B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LSTM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D310C-E793-CA44-1B39-04BCBAAB36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ResULTS</a:t>
            </a:r>
            <a:r>
              <a:rPr lang="en-US" dirty="0"/>
              <a:t> and SPECIFIC TRANSFORMATIONS FOR TRAINING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3838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98BA3-AE8A-E8A3-5B47-2C21E42B4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E7B473-D165-39E4-F530-BD7D012D7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ResULTS</a:t>
            </a:r>
            <a:r>
              <a:rPr lang="en-US" dirty="0"/>
              <a:t> and SPECIFIC TRANSFORMATIONS FOR TRAINING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867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C9840-1657-6250-6A29-69898F9864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9A2AEA-F31F-3998-F6D4-17191891DE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ResULTS</a:t>
            </a:r>
            <a:r>
              <a:rPr lang="en-US" dirty="0"/>
              <a:t> and SPECIFIC TRANSFORMATIONS FOR TRAINING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54893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3038</TotalTime>
  <Words>372</Words>
  <Application>Microsoft Office PowerPoint</Application>
  <PresentationFormat>Widescreen</PresentationFormat>
  <Paragraphs>49</Paragraphs>
  <Slides>13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Gallery</vt:lpstr>
      <vt:lpstr>Predicting Stocks with Machine Learning</vt:lpstr>
      <vt:lpstr>Disclaimer</vt:lpstr>
      <vt:lpstr>Introduction</vt:lpstr>
      <vt:lpstr>Problem Statement</vt:lpstr>
      <vt:lpstr>ABOUT THE DATA</vt:lpstr>
      <vt:lpstr>K Means</vt:lpstr>
      <vt:lpstr>LSTM</vt:lpstr>
      <vt:lpstr>KNN</vt:lpstr>
      <vt:lpstr>SVM</vt:lpstr>
      <vt:lpstr>PowerPoint Presentation</vt:lpstr>
      <vt:lpstr>PowerPoint Presentation</vt:lpstr>
      <vt:lpstr>CONCLUSION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Stocks</dc:title>
  <dc:creator>Matthew Smith</dc:creator>
  <cp:lastModifiedBy>Matthew Smith</cp:lastModifiedBy>
  <cp:revision>21</cp:revision>
  <dcterms:created xsi:type="dcterms:W3CDTF">2023-02-15T19:13:52Z</dcterms:created>
  <dcterms:modified xsi:type="dcterms:W3CDTF">2023-03-15T08:38:48Z</dcterms:modified>
</cp:coreProperties>
</file>

<file path=docProps/thumbnail.jpeg>
</file>